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1" r:id="rId2"/>
    <p:sldId id="257" r:id="rId3"/>
    <p:sldId id="261" r:id="rId4"/>
    <p:sldId id="268" r:id="rId5"/>
    <p:sldId id="262" r:id="rId6"/>
    <p:sldId id="270" r:id="rId7"/>
    <p:sldId id="267" r:id="rId8"/>
    <p:sldId id="269" r:id="rId9"/>
    <p:sldId id="265" r:id="rId10"/>
    <p:sldId id="271" r:id="rId11"/>
    <p:sldId id="272" r:id="rId12"/>
    <p:sldId id="273" r:id="rId13"/>
    <p:sldId id="274" r:id="rId14"/>
    <p:sldId id="284" r:id="rId15"/>
    <p:sldId id="275" r:id="rId16"/>
    <p:sldId id="276" r:id="rId17"/>
    <p:sldId id="279" r:id="rId18"/>
    <p:sldId id="280" r:id="rId19"/>
    <p:sldId id="263" r:id="rId20"/>
    <p:sldId id="283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3C5B9-E7E9-4BB8-8849-2E0B7C91587B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4A0AA-90C4-4747-B6E0-B7746AED3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5082400" y="-259733"/>
            <a:ext cx="2027200" cy="202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6642867" y="979700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4626599" y="1081297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4146500" y="205891"/>
            <a:ext cx="678400" cy="678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7194037" y="-114253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-187200" y="5045605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772401" y="5888301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542867" y="6268599"/>
            <a:ext cx="449200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62101" y="5497761"/>
            <a:ext cx="390400" cy="390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10400729" y="6204411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11295996" y="560430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704879" y="467903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11103717" y="6219617"/>
            <a:ext cx="509659" cy="50965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" name="Google Shape;82;p4"/>
          <p:cNvGrpSpPr/>
          <p:nvPr/>
        </p:nvGrpSpPr>
        <p:grpSpPr>
          <a:xfrm>
            <a:off x="205367" y="5458265"/>
            <a:ext cx="678468" cy="63828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6963951" y="1186297"/>
            <a:ext cx="390564" cy="619047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656367" y="2272800"/>
            <a:ext cx="8879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4000" i="1"/>
            </a:lvl1pPr>
            <a:lvl2pPr marL="1219170" lvl="1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2pPr>
            <a:lvl3pPr marL="1828754" lvl="2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3pPr>
            <a:lvl4pPr marL="2438339" lvl="3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4pPr>
            <a:lvl5pPr marL="3047924" lvl="4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5pPr>
            <a:lvl6pPr marL="3657509" lvl="5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6pPr>
            <a:lvl7pPr marL="4267093" lvl="6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7pPr>
            <a:lvl8pPr marL="4876678" lvl="7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8pPr>
            <a:lvl9pPr marL="5486263" lvl="8" indent="-558786" algn="ctr">
              <a:spcBef>
                <a:spcPts val="1333"/>
              </a:spcBef>
              <a:spcAft>
                <a:spcPts val="1333"/>
              </a:spcAft>
              <a:buSzPts val="3000"/>
              <a:buChar char="◦"/>
              <a:defRPr sz="4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4791200" y="11907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</a:rPr>
              <a:t>“</a:t>
            </a:r>
            <a:endParaRPr sz="128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14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5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0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D7B2-0FC8-46CF-974E-FEC558199A0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ywellmind.com/what-is-motivation-2795378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605307"/>
            <a:ext cx="10856890" cy="558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82580" y="4748644"/>
            <a:ext cx="3442611" cy="1309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MISS </a:t>
            </a:r>
            <a:r>
              <a:rPr lang="en-US" dirty="0" smtClean="0"/>
              <a:t>SH</a:t>
            </a:r>
            <a:r>
              <a:rPr lang="en-US" sz="2000" dirty="0" smtClean="0"/>
              <a:t>AHTAJ </a:t>
            </a:r>
            <a:r>
              <a:rPr lang="en-US" sz="2000" dirty="0" smtClean="0"/>
              <a:t>SHAKIR</a:t>
            </a:r>
          </a:p>
          <a:p>
            <a:pPr algn="ctr"/>
            <a:r>
              <a:rPr lang="en-US" sz="2000" dirty="0" smtClean="0"/>
              <a:t>Lecture-6</a:t>
            </a:r>
            <a:endParaRPr lang="en-US" sz="2000" dirty="0" smtClean="0"/>
          </a:p>
          <a:p>
            <a:pPr algn="ctr"/>
            <a:r>
              <a:rPr lang="en-US" sz="2000" dirty="0" smtClean="0"/>
              <a:t>LECTURER- PSYCHOLOGY</a:t>
            </a:r>
          </a:p>
          <a:p>
            <a:pPr algn="ctr"/>
            <a:r>
              <a:rPr lang="en-US" sz="2000" dirty="0" smtClean="0"/>
              <a:t>SCIENCE AND HUMANITIES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0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1590219"/>
            <a:ext cx="6380050" cy="4295426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Arnold et al (1991) </a:t>
            </a:r>
          </a:p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</a:t>
            </a:r>
            <a:r>
              <a:rPr lang="en-US" sz="2400" i="0" dirty="0" smtClean="0">
                <a:solidFill>
                  <a:srgbClr val="000000"/>
                </a:solidFill>
              </a:rPr>
              <a:t>: </a:t>
            </a:r>
            <a:r>
              <a:rPr lang="en-US" sz="2400" i="0" dirty="0">
                <a:solidFill>
                  <a:srgbClr val="000000"/>
                </a:solidFill>
              </a:rPr>
              <a:t>involves the decision to initiate a </a:t>
            </a:r>
            <a:r>
              <a:rPr lang="en-US" sz="2400" i="0" dirty="0" smtClean="0">
                <a:solidFill>
                  <a:srgbClr val="000000"/>
                </a:solidFill>
              </a:rPr>
              <a:t>behavior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</a:t>
            </a:r>
            <a:r>
              <a:rPr lang="en-US" sz="2400" i="0" dirty="0">
                <a:solidFill>
                  <a:srgbClr val="000000"/>
                </a:solidFill>
              </a:rPr>
              <a:t> is the continued effort toward a goal even though obstacles may exist.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en-US" sz="2400" i="0" dirty="0" smtClean="0">
                <a:solidFill>
                  <a:srgbClr val="000000"/>
                </a:solidFill>
              </a:rPr>
              <a:t> can be seen in the concentration that goes into pursuing a goal. </a:t>
            </a:r>
            <a:r>
              <a:rPr lang="en-US" sz="2400" i="0" dirty="0">
                <a:solidFill>
                  <a:srgbClr val="000000"/>
                </a:solidFill>
              </a:rPr>
              <a:t>It describes how hard a person tries. This is the element most of us focus on when we talk about motivation.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4"/>
          <a:stretch/>
        </p:blipFill>
        <p:spPr>
          <a:xfrm>
            <a:off x="7572777" y="1655942"/>
            <a:ext cx="3966693" cy="3456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36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211" y="1873554"/>
            <a:ext cx="10230834" cy="3767392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1. Activation </a:t>
            </a:r>
            <a:r>
              <a:rPr lang="ar-AE" sz="2400" b="1" dirty="0">
                <a:solidFill>
                  <a:srgbClr val="000000"/>
                </a:solidFill>
              </a:rPr>
              <a:t>آغاز </a:t>
            </a:r>
            <a:r>
              <a:rPr lang="en-US" sz="2400" i="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such </a:t>
            </a:r>
            <a:r>
              <a:rPr lang="en-US" sz="2400" dirty="0">
                <a:solidFill>
                  <a:srgbClr val="000000"/>
                </a:solidFill>
              </a:rPr>
              <a:t>as enrolling in a psychology </a:t>
            </a:r>
            <a:r>
              <a:rPr lang="en-US" sz="2400" dirty="0" smtClean="0">
                <a:solidFill>
                  <a:srgbClr val="000000"/>
                </a:solidFill>
              </a:rPr>
              <a:t>class.</a:t>
            </a:r>
            <a:endParaRPr lang="en-US" sz="2400" i="0" dirty="0">
              <a:solidFill>
                <a:srgbClr val="000000"/>
              </a:solidFill>
            </a:endParaRP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2. Persistence </a:t>
            </a:r>
            <a:r>
              <a:rPr lang="ar-AE" sz="2400" b="1" dirty="0" smtClean="0">
                <a:solidFill>
                  <a:srgbClr val="000000"/>
                </a:solidFill>
              </a:rPr>
              <a:t>مسلسل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An example of persistence would be taking more psychology courses in order to earn a degree although it requires a significant investment of time, energy and resources.</a:t>
            </a:r>
          </a:p>
          <a:p>
            <a:pPr marL="50799" indent="0" algn="just" fontAlgn="base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3. Intensity</a:t>
            </a:r>
            <a:r>
              <a:rPr lang="ar-AE" sz="2400" b="1" dirty="0">
                <a:solidFill>
                  <a:srgbClr val="000000"/>
                </a:solidFill>
              </a:rPr>
              <a:t>شدت</a:t>
            </a:r>
            <a:r>
              <a:rPr lang="en-US" sz="2400" i="0" dirty="0" smtClean="0">
                <a:solidFill>
                  <a:srgbClr val="000000"/>
                </a:solidFill>
              </a:rPr>
              <a:t> For example, one student might not put much efforts, while another student will study regularly, participate in discussions and take advantage of research opportunities outside of class.</a:t>
            </a:r>
          </a:p>
          <a:p>
            <a:pPr marL="50799" indent="0" algn="just" fontAlgn="base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The first student lacks intensity, while the second pursues his educational goals with much greater intensity.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 </a:t>
            </a:r>
          </a:p>
          <a:p>
            <a:pPr marL="50799" indent="0" algn="l">
              <a:buNone/>
            </a:pPr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2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829255" y="1203854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THEORIES OF MOTIVATION</a:t>
            </a:r>
            <a:endParaRPr lang="en-US" b="1" i="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3443" y="229705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Drive Reduction Theories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Humanistic theories 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2575" y="2038946"/>
            <a:ext cx="9999013" cy="2737081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200" i="0" dirty="0" smtClean="0">
                <a:solidFill>
                  <a:srgbClr val="000000"/>
                </a:solidFill>
              </a:rPr>
              <a:t>Developed by Clark </a:t>
            </a:r>
            <a:r>
              <a:rPr lang="en-US" sz="2200" i="0" dirty="0">
                <a:solidFill>
                  <a:srgbClr val="000000"/>
                </a:solidFill>
              </a:rPr>
              <a:t>L. Hull, the Drive-Reduction </a:t>
            </a:r>
            <a:r>
              <a:rPr lang="en-US" sz="2200" i="0" dirty="0" smtClean="0">
                <a:solidFill>
                  <a:srgbClr val="000000"/>
                </a:solidFill>
              </a:rPr>
              <a:t>Theory states that </a:t>
            </a:r>
            <a:r>
              <a:rPr lang="en-US" sz="2200" i="0" dirty="0">
                <a:solidFill>
                  <a:srgbClr val="000000"/>
                </a:solidFill>
              </a:rPr>
              <a:t> </a:t>
            </a:r>
            <a:r>
              <a:rPr lang="en-US" sz="2200" i="0" dirty="0">
                <a:solidFill>
                  <a:schemeClr val="bg1"/>
                </a:solidFill>
              </a:rPr>
              <a:t>According to the theory, the reduction of drives is the primary force behind </a:t>
            </a:r>
            <a:r>
              <a:rPr lang="en-US" sz="2200" i="0" u="sng" dirty="0">
                <a:solidFill>
                  <a:schemeClr val="bg1"/>
                </a:solidFill>
                <a:hlinkClick r:id="rId2"/>
              </a:rPr>
              <a:t>motivation</a:t>
            </a:r>
            <a:r>
              <a:rPr lang="en-US" sz="2200" i="0" dirty="0" smtClean="0">
                <a:solidFill>
                  <a:schemeClr val="bg1"/>
                </a:solidFill>
              </a:rPr>
              <a:t>. </a:t>
            </a: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when </a:t>
            </a:r>
            <a:r>
              <a:rPr lang="en-US" sz="2400" i="0" dirty="0">
                <a:solidFill>
                  <a:srgbClr val="000000"/>
                </a:solidFill>
              </a:rPr>
              <a:t>an organism has a need (such as hunger), the need leads to psychological tension that motivates the organism to act, fulfilling the needs and reducing the tension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Example: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When we're cold, we put on a sweater to address our need for warmth and maintain our body temperature.</a:t>
            </a:r>
          </a:p>
          <a:p>
            <a:pPr marL="50799" indent="0" algn="just"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 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2576" y="1454171"/>
            <a:ext cx="4870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799" indent="0">
              <a:buNone/>
            </a:pPr>
            <a:r>
              <a:rPr lang="en-US" sz="3200" b="1" i="0" u="sng" dirty="0" smtClean="0">
                <a:solidFill>
                  <a:srgbClr val="000000"/>
                </a:solidFill>
              </a:rPr>
              <a:t>DRIVE REDUCTION THEORY</a:t>
            </a:r>
            <a:endParaRPr lang="en-US" sz="3200" b="1" i="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112"/>
          <a:stretch/>
        </p:blipFill>
        <p:spPr>
          <a:xfrm>
            <a:off x="2286000" y="890588"/>
            <a:ext cx="7620000" cy="45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" t="43752" r="-233" b="-217"/>
          <a:stretch/>
        </p:blipFill>
        <p:spPr>
          <a:xfrm>
            <a:off x="1486303" y="1880907"/>
            <a:ext cx="8572098" cy="35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855" y="1608239"/>
            <a:ext cx="4367645" cy="46432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149" y="2208404"/>
            <a:ext cx="6032321" cy="3406785"/>
          </a:xfrm>
        </p:spPr>
        <p:txBody>
          <a:bodyPr/>
          <a:lstStyle/>
          <a:p>
            <a:pPr algn="just"/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Maslow’s model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motivational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in a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hierarchy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suggests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before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sophisticated,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can be met,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certain </a:t>
            </a:r>
            <a:r>
              <a:rPr lang="en-US" sz="24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needs must be </a:t>
            </a:r>
            <a:r>
              <a:rPr lang="en-US" sz="2400" i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endParaRPr lang="en-US" sz="24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150" y="1008075"/>
            <a:ext cx="6516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Humanistic Theory </a:t>
            </a:r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– </a:t>
            </a:r>
          </a:p>
          <a:p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Maslow’s </a:t>
            </a:r>
            <a:r>
              <a:rPr lang="en-US" sz="3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Hierarchy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8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09393" y="1834917"/>
            <a:ext cx="10488410" cy="4346942"/>
          </a:xfrm>
        </p:spPr>
        <p:txBody>
          <a:bodyPr/>
          <a:lstStyle/>
          <a:p>
            <a:pPr algn="just"/>
            <a:r>
              <a:rPr lang="en-US" sz="2400" b="1" i="0" dirty="0">
                <a:solidFill>
                  <a:srgbClr val="000000"/>
                </a:solidFill>
              </a:rPr>
              <a:t>The basic needs are primary drives</a:t>
            </a:r>
            <a:r>
              <a:rPr lang="en-US" sz="2400" i="0" dirty="0">
                <a:solidFill>
                  <a:srgbClr val="000000"/>
                </a:solidFill>
              </a:rPr>
              <a:t>: needs for water, food, sleep, sex, and the like.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To </a:t>
            </a:r>
            <a:r>
              <a:rPr lang="en-US" sz="2400" i="0" dirty="0">
                <a:solidFill>
                  <a:srgbClr val="000000"/>
                </a:solidFill>
              </a:rPr>
              <a:t>move up the hierarchy, a person must first meet these basic physiological needs. Safety needs come next in the hierarchy; Maslow suggests that people need a safe, secure environment in </a:t>
            </a:r>
            <a:r>
              <a:rPr lang="en-US" sz="2400" i="0" dirty="0" smtClean="0">
                <a:solidFill>
                  <a:srgbClr val="000000"/>
                </a:solidFill>
              </a:rPr>
              <a:t>order </a:t>
            </a:r>
            <a:r>
              <a:rPr lang="en-US" sz="2400" i="0" dirty="0">
                <a:solidFill>
                  <a:srgbClr val="000000"/>
                </a:solidFill>
              </a:rPr>
              <a:t>to function effectively. Physiological and safety needs compose the lower-order needs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Only after meeting the basic lower-order needs can a person consider fulfilling </a:t>
            </a:r>
            <a:r>
              <a:rPr lang="en-US" sz="2400" i="0" dirty="0" smtClean="0">
                <a:solidFill>
                  <a:srgbClr val="000000"/>
                </a:solidFill>
              </a:rPr>
              <a:t>Higher </a:t>
            </a:r>
            <a:r>
              <a:rPr lang="en-US" sz="2400" i="0" dirty="0">
                <a:solidFill>
                  <a:srgbClr val="000000"/>
                </a:solidFill>
              </a:rPr>
              <a:t>order needs, such as the needs for love and a sense of belonging, esteem, and self-actualization. Love and belongingness needs include the needs to obtain and give affection and to be a contributing member of some group or society. After fulfilling these needs, a person strives for esteem.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0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420" y="1422795"/>
            <a:ext cx="10939172" cy="4797701"/>
          </a:xfrm>
        </p:spPr>
        <p:txBody>
          <a:bodyPr/>
          <a:lstStyle/>
          <a:p>
            <a:pPr algn="just"/>
            <a:r>
              <a:rPr lang="en-US" sz="2400" i="0" dirty="0" smtClean="0">
                <a:solidFill>
                  <a:srgbClr val="000000"/>
                </a:solidFill>
              </a:rPr>
              <a:t>In </a:t>
            </a:r>
            <a:r>
              <a:rPr lang="en-US" sz="2400" i="0" dirty="0">
                <a:solidFill>
                  <a:srgbClr val="000000"/>
                </a:solidFill>
              </a:rPr>
              <a:t>Maslow’s thinking, esteem relates to the need to develop a sense of self-worth by recognizing that others know and value one’s competence.</a:t>
            </a:r>
          </a:p>
          <a:p>
            <a:pPr algn="just"/>
            <a:endParaRPr lang="en-US" sz="2400" i="0" dirty="0">
              <a:solidFill>
                <a:srgbClr val="000000"/>
              </a:solidFill>
            </a:endParaRPr>
          </a:p>
          <a:p>
            <a:pPr algn="just"/>
            <a:r>
              <a:rPr lang="en-US" sz="2400" i="0" dirty="0">
                <a:solidFill>
                  <a:srgbClr val="000000"/>
                </a:solidFill>
              </a:rPr>
              <a:t>Once these four sets of needs are fulfilled—no easy task—a person is able to strive for </a:t>
            </a:r>
            <a:r>
              <a:rPr lang="en-US" sz="2400" i="0" dirty="0" smtClean="0">
                <a:solidFill>
                  <a:srgbClr val="000000"/>
                </a:solidFill>
              </a:rPr>
              <a:t>the highest-level </a:t>
            </a:r>
            <a:r>
              <a:rPr lang="en-US" sz="2400" i="0" dirty="0">
                <a:solidFill>
                  <a:srgbClr val="000000"/>
                </a:solidFill>
              </a:rPr>
              <a:t>need, self-actualization.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b="1" i="0" dirty="0" smtClean="0">
                <a:solidFill>
                  <a:srgbClr val="000000"/>
                </a:solidFill>
              </a:rPr>
              <a:t>Self-actualization </a:t>
            </a:r>
            <a:r>
              <a:rPr lang="en-US" sz="2400" i="0" dirty="0">
                <a:solidFill>
                  <a:srgbClr val="000000"/>
                </a:solidFill>
              </a:rPr>
              <a:t>is a state of self-fulfillment in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which people </a:t>
            </a:r>
            <a:r>
              <a:rPr lang="en-US" sz="2400" i="0" dirty="0">
                <a:solidFill>
                  <a:srgbClr val="000000"/>
                </a:solidFill>
              </a:rPr>
              <a:t>realize their highest potentials in their </a:t>
            </a:r>
            <a:endParaRPr lang="en-US" sz="24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own </a:t>
            </a:r>
            <a:r>
              <a:rPr lang="en-US" sz="2400" i="0" dirty="0">
                <a:solidFill>
                  <a:srgbClr val="000000"/>
                </a:solidFill>
              </a:rPr>
              <a:t>unique way</a:t>
            </a:r>
            <a:r>
              <a:rPr lang="en-US" sz="2400" i="0" dirty="0" smtClean="0">
                <a:solidFill>
                  <a:srgbClr val="000000"/>
                </a:solidFill>
              </a:rPr>
              <a:t>.</a:t>
            </a:r>
            <a:endParaRPr lang="en-US" sz="2400" i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30" y="3221181"/>
            <a:ext cx="4121342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409575"/>
            <a:ext cx="7143750" cy="454879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9167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EXAMS</a:t>
            </a:r>
            <a:endParaRPr lang="en-US" sz="9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9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946419" y="1301400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chemeClr val="tx2">
                    <a:lumMod val="10000"/>
                  </a:schemeClr>
                </a:solidFill>
              </a:rPr>
              <a:t>LEARNING OUTCOMES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5" y="2281771"/>
            <a:ext cx="9309820" cy="325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Understanding the definition 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and nature of Motivation.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Types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Theories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Tips for finding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endParaRPr lang="en-US" sz="373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59" y="3888741"/>
            <a:ext cx="3271448" cy="2180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80" y="625679"/>
            <a:ext cx="3466290" cy="19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18" y="860829"/>
            <a:ext cx="3226939" cy="5465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2015222"/>
            <a:ext cx="8337639" cy="3947696"/>
          </a:xfrm>
        </p:spPr>
        <p:txBody>
          <a:bodyPr/>
          <a:lstStyle/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Adjust your goals to focus on things that really matter to you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you're tackling something that is just too big or too overwhelming, break it up into smaller steps and try setting your sights on achieving that first step toward progress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Remind </a:t>
            </a:r>
            <a:r>
              <a:rPr lang="en-US" sz="2400" dirty="0">
                <a:solidFill>
                  <a:srgbClr val="000000"/>
                </a:solidFill>
              </a:rPr>
              <a:t>yourself about what you achieved in the past and </a:t>
            </a:r>
            <a:r>
              <a:rPr lang="en-US" sz="2400" dirty="0" smtClean="0">
                <a:solidFill>
                  <a:srgbClr val="000000"/>
                </a:solidFill>
              </a:rPr>
              <a:t>what/ </a:t>
            </a:r>
            <a:r>
              <a:rPr lang="en-US" sz="2400" dirty="0">
                <a:solidFill>
                  <a:srgbClr val="000000"/>
                </a:solidFill>
              </a:rPr>
              <a:t>where your strengths lie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there are things you feel insecure about, try working on making improvements in those areas so that you feel more skilled and capable.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85175" y="10477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Tips For Finding Motivation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1111827"/>
            <a:ext cx="8439295" cy="4413467"/>
          </a:xfrm>
        </p:spPr>
      </p:pic>
    </p:spTree>
    <p:extLst>
      <p:ext uri="{BB962C8B-B14F-4D97-AF65-F5344CB8AC3E}">
        <p14:creationId xmlns:p14="http://schemas.microsoft.com/office/powerpoint/2010/main" val="6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3355" y="1125397"/>
            <a:ext cx="3250915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MOTIVATION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3" y="2050224"/>
            <a:ext cx="104405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Many people know motivation as a </a:t>
            </a:r>
            <a:r>
              <a:rPr lang="en-US" sz="2400" b="1" dirty="0">
                <a:solidFill>
                  <a:srgbClr val="000000"/>
                </a:solidFill>
              </a:rPr>
              <a:t>driving </a:t>
            </a:r>
            <a:r>
              <a:rPr lang="en-US" sz="2400" b="1" dirty="0" smtClean="0">
                <a:solidFill>
                  <a:srgbClr val="000000"/>
                </a:solidFill>
              </a:rPr>
              <a:t>force /Reasoning </a:t>
            </a:r>
            <a:r>
              <a:rPr lang="en-US" sz="2400" dirty="0">
                <a:solidFill>
                  <a:srgbClr val="000000"/>
                </a:solidFill>
              </a:rPr>
              <a:t>behind an action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>
                <a:solidFill>
                  <a:srgbClr val="000000"/>
                </a:solidFill>
              </a:rPr>
              <a:t>term ‘motivation’ is derived from the word ‘</a:t>
            </a:r>
            <a:r>
              <a:rPr lang="en-US" sz="2400" dirty="0" smtClean="0">
                <a:solidFill>
                  <a:srgbClr val="000000"/>
                </a:solidFill>
              </a:rPr>
              <a:t>motive ’. </a:t>
            </a:r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r>
              <a:rPr lang="en-US" sz="2400" dirty="0" smtClean="0">
                <a:solidFill>
                  <a:srgbClr val="000000"/>
                </a:solidFill>
              </a:rPr>
              <a:t>Motive </a:t>
            </a:r>
            <a:r>
              <a:rPr lang="en-US" sz="2400" dirty="0">
                <a:solidFill>
                  <a:srgbClr val="000000"/>
                </a:solidFill>
              </a:rPr>
              <a:t>may be defined as needs, wants, drives </a:t>
            </a:r>
            <a:r>
              <a:rPr lang="en-US" sz="2400" dirty="0" smtClean="0">
                <a:solidFill>
                  <a:srgbClr val="000000"/>
                </a:solidFill>
              </a:rPr>
              <a:t>within </a:t>
            </a: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dirty="0" smtClean="0">
                <a:solidFill>
                  <a:srgbClr val="000000"/>
                </a:solidFill>
              </a:rPr>
              <a:t>individual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just"/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19" y="3949017"/>
            <a:ext cx="3360228" cy="229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25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0309" y="1809159"/>
            <a:ext cx="10406130" cy="3419663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A motivation is a condition that energizes behavior and gives it direction. </a:t>
            </a:r>
          </a:p>
          <a:p>
            <a:pPr marL="50799" indent="0" algn="just">
              <a:buNone/>
            </a:pPr>
            <a:endParaRPr lang="en-US" sz="1200" i="0" dirty="0" smtClean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800" i="0" dirty="0" smtClean="0">
                <a:solidFill>
                  <a:srgbClr val="000000"/>
                </a:solidFill>
              </a:rPr>
              <a:t>Motivation </a:t>
            </a:r>
            <a:r>
              <a:rPr lang="en-US" sz="2800" i="0" dirty="0">
                <a:solidFill>
                  <a:srgbClr val="000000"/>
                </a:solidFill>
              </a:rPr>
              <a:t>is the process that </a:t>
            </a:r>
            <a:r>
              <a:rPr lang="en-US" sz="2800" b="1" i="0" u="sng" dirty="0">
                <a:solidFill>
                  <a:srgbClr val="000000"/>
                </a:solidFill>
              </a:rPr>
              <a:t>initiates, guides, and maintains goal-oriented behaviors.</a:t>
            </a:r>
            <a:r>
              <a:rPr lang="en-US" sz="2800" i="0" dirty="0">
                <a:solidFill>
                  <a:srgbClr val="000000"/>
                </a:solidFill>
              </a:rPr>
              <a:t> It is what causes you to act, whether it is getting a glass of </a:t>
            </a:r>
            <a:r>
              <a:rPr lang="en-US" sz="2800" i="0" dirty="0" smtClean="0">
                <a:solidFill>
                  <a:srgbClr val="000000"/>
                </a:solidFill>
              </a:rPr>
              <a:t>water (goal) </a:t>
            </a:r>
            <a:r>
              <a:rPr lang="en-US" sz="2800" i="0" dirty="0">
                <a:solidFill>
                  <a:srgbClr val="000000"/>
                </a:solidFill>
              </a:rPr>
              <a:t>to reduce </a:t>
            </a:r>
            <a:r>
              <a:rPr lang="en-US" sz="2800" i="0" dirty="0" smtClean="0">
                <a:solidFill>
                  <a:srgbClr val="000000"/>
                </a:solidFill>
              </a:rPr>
              <a:t>thirst (drive) </a:t>
            </a:r>
            <a:r>
              <a:rPr lang="en-US" sz="2800" i="0" dirty="0">
                <a:solidFill>
                  <a:srgbClr val="000000"/>
                </a:solidFill>
              </a:rPr>
              <a:t>or reading a book to gain knowledge.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0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60172" y="1932534"/>
            <a:ext cx="8879600" cy="1093200"/>
          </a:xfrm>
        </p:spPr>
        <p:txBody>
          <a:bodyPr/>
          <a:lstStyle/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Based on </a:t>
            </a:r>
            <a:r>
              <a:rPr lang="en-US" sz="3200" i="0" dirty="0" smtClean="0">
                <a:solidFill>
                  <a:srgbClr val="000000"/>
                </a:solidFill>
              </a:rPr>
              <a:t>motives</a:t>
            </a:r>
            <a:endParaRPr lang="en-US" sz="3200" i="0" dirty="0">
              <a:solidFill>
                <a:srgbClr val="000000"/>
              </a:solidFill>
            </a:endParaRP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Goal directed behavior</a:t>
            </a:r>
          </a:p>
          <a:p>
            <a:pPr marL="50799" indent="0" algn="l">
              <a:buNone/>
            </a:pPr>
            <a:r>
              <a:rPr lang="en-US" sz="3200" i="0" dirty="0">
                <a:solidFill>
                  <a:srgbClr val="000000"/>
                </a:solidFill>
              </a:rPr>
              <a:t>Related to satisfaction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0634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NATURE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1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9" y="2237234"/>
            <a:ext cx="9436111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97229" y="1996656"/>
            <a:ext cx="10482329" cy="3870151"/>
          </a:xfrm>
        </p:spPr>
        <p:txBody>
          <a:bodyPr/>
          <a:lstStyle/>
          <a:p>
            <a:pPr marL="565149" lvl="1" indent="-514350" algn="just">
              <a:spcBef>
                <a:spcPts val="800"/>
              </a:spcBef>
              <a:buFont typeface="Arial" panose="020B0604020202020204" pitchFamily="34" charset="0"/>
              <a:buAutoNum type="arabicPeriod"/>
            </a:pPr>
            <a:r>
              <a:rPr lang="en-US" sz="2400" i="0" u="sng" dirty="0" smtClean="0">
                <a:solidFill>
                  <a:srgbClr val="000000"/>
                </a:solidFill>
              </a:rPr>
              <a:t>Extrinsic </a:t>
            </a:r>
            <a:r>
              <a:rPr lang="en-US" sz="2400" i="0" u="sng" dirty="0">
                <a:solidFill>
                  <a:srgbClr val="000000"/>
                </a:solidFill>
              </a:rPr>
              <a:t>motivations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is </a:t>
            </a:r>
            <a:r>
              <a:rPr lang="en-US" sz="2400" i="0" dirty="0">
                <a:solidFill>
                  <a:srgbClr val="000000"/>
                </a:solidFill>
              </a:rPr>
              <a:t>reward-driven behavior. A desire to perform a behavior to obtain an </a:t>
            </a:r>
            <a:r>
              <a:rPr lang="en-US" sz="2400" b="1" i="0" dirty="0">
                <a:solidFill>
                  <a:srgbClr val="000000"/>
                </a:solidFill>
              </a:rPr>
              <a:t>external reward or avoid  </a:t>
            </a:r>
            <a:r>
              <a:rPr lang="en-US" sz="2400" b="1" i="0" dirty="0" smtClean="0">
                <a:solidFill>
                  <a:srgbClr val="000000"/>
                </a:solidFill>
              </a:rPr>
              <a:t>punishment</a:t>
            </a:r>
            <a:endParaRPr lang="en-US" sz="2400" b="1" i="0" dirty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Examples are:</a:t>
            </a:r>
            <a:endParaRPr lang="en-US" sz="2400" i="0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competing in sports for trophies.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completing work for money.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customer loyalty discounts.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buy one, get one free </a:t>
            </a:r>
            <a:r>
              <a:rPr lang="en-US" sz="2400" dirty="0" smtClean="0">
                <a:solidFill>
                  <a:srgbClr val="000000"/>
                </a:solidFill>
              </a:rPr>
              <a:t>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Helping other because you hope for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praise.</a:t>
            </a:r>
            <a:endParaRPr lang="en-US" sz="2400" dirty="0">
              <a:solidFill>
                <a:srgbClr val="000000"/>
              </a:solidFill>
            </a:endParaRPr>
          </a:p>
          <a:p>
            <a:pPr marL="565149" indent="-514350" algn="just">
              <a:buAutoNum type="arabicPeriod"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333876"/>
            <a:ext cx="10515600" cy="778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TYPES OF MOTIVATION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49"/>
          <a:stretch/>
        </p:blipFill>
        <p:spPr>
          <a:xfrm>
            <a:off x="7605646" y="3360313"/>
            <a:ext cx="438673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85" y="0"/>
            <a:ext cx="2026115" cy="20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5454" y="1667493"/>
            <a:ext cx="10179318" cy="1075707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2. </a:t>
            </a:r>
            <a:r>
              <a:rPr lang="en-US" sz="2400" i="0" u="sng" dirty="0" smtClean="0">
                <a:solidFill>
                  <a:srgbClr val="000000"/>
                </a:solidFill>
              </a:rPr>
              <a:t>Intrinsic motivations</a:t>
            </a:r>
            <a:r>
              <a:rPr lang="en-US" sz="2400" i="0" dirty="0" smtClean="0">
                <a:solidFill>
                  <a:srgbClr val="000000"/>
                </a:solidFill>
              </a:rPr>
              <a:t>: are </a:t>
            </a:r>
            <a:r>
              <a:rPr lang="en-US" sz="2400" i="0" dirty="0">
                <a:solidFill>
                  <a:srgbClr val="000000"/>
                </a:solidFill>
              </a:rPr>
              <a:t>those that arise from within the </a:t>
            </a:r>
            <a:r>
              <a:rPr lang="en-US" sz="2400" i="0" dirty="0" smtClean="0">
                <a:solidFill>
                  <a:srgbClr val="000000"/>
                </a:solidFill>
              </a:rPr>
              <a:t>individual</a:t>
            </a:r>
            <a:r>
              <a:rPr lang="en-US" sz="2400" i="0" dirty="0">
                <a:solidFill>
                  <a:srgbClr val="000000"/>
                </a:solidFill>
              </a:rPr>
              <a:t> </a:t>
            </a:r>
            <a:r>
              <a:rPr lang="en-US" sz="2400" i="0" dirty="0" smtClean="0">
                <a:solidFill>
                  <a:srgbClr val="000000"/>
                </a:solidFill>
              </a:rPr>
              <a:t>OR</a:t>
            </a:r>
          </a:p>
          <a:p>
            <a:pPr marL="50799" lvl="1" indent="0" algn="just">
              <a:spcBef>
                <a:spcPts val="800"/>
              </a:spcBef>
              <a:buNone/>
            </a:pPr>
            <a:r>
              <a:rPr lang="en-US" sz="2400" i="0" dirty="0">
                <a:solidFill>
                  <a:srgbClr val="000000"/>
                </a:solidFill>
              </a:rPr>
              <a:t>A desire to perform a behavior originates within </a:t>
            </a:r>
            <a:r>
              <a:rPr lang="en-US" sz="2400" i="0" dirty="0" smtClean="0">
                <a:solidFill>
                  <a:srgbClr val="000000"/>
                </a:solidFill>
              </a:rPr>
              <a:t>the individual</a:t>
            </a:r>
          </a:p>
          <a:p>
            <a:pPr marL="50799" lvl="1" indent="0" algn="just">
              <a:spcBef>
                <a:spcPts val="800"/>
              </a:spcBef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38"/>
          <a:stretch/>
        </p:blipFill>
        <p:spPr>
          <a:xfrm>
            <a:off x="7848198" y="3246093"/>
            <a:ext cx="434380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986665" y="1779727"/>
            <a:ext cx="6732744" cy="42310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558786" algn="ctr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○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1333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 smtClean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400" i="0" dirty="0" smtClean="0">
                <a:solidFill>
                  <a:srgbClr val="000000"/>
                </a:solidFill>
              </a:rPr>
              <a:t>For example: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Doing a complicated cross-word puzzle purely for the personal gratification of solving a problem.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Learning new language because you like experiencing new  things.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Taking on more responsibility at work because you enjoy being challenged &amp; feeling accomplished.</a:t>
            </a:r>
          </a:p>
          <a:p>
            <a:pPr marL="393699" lvl="1" indent="-342900" algn="just">
              <a:spcBef>
                <a:spcPts val="800"/>
              </a:spcBef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50799" indent="0" algn="l">
              <a:buFont typeface="Arial" panose="020B0604020202020204" pitchFamily="34" charset="0"/>
              <a:buNone/>
            </a:pPr>
            <a:endParaRPr lang="en-US" i="0" dirty="0" smtClean="0">
              <a:solidFill>
                <a:srgbClr val="000000"/>
              </a:solidFill>
            </a:endParaRPr>
          </a:p>
          <a:p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440"/>
          <a:stretch/>
        </p:blipFill>
        <p:spPr>
          <a:xfrm>
            <a:off x="1227469" y="978795"/>
            <a:ext cx="10028666" cy="493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65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</TotalTime>
  <Words>687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EXAMS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uzma Fayyaz</dc:creator>
  <cp:lastModifiedBy>Fast</cp:lastModifiedBy>
  <cp:revision>32</cp:revision>
  <dcterms:created xsi:type="dcterms:W3CDTF">2022-03-01T15:50:45Z</dcterms:created>
  <dcterms:modified xsi:type="dcterms:W3CDTF">2022-03-02T10:34:27Z</dcterms:modified>
</cp:coreProperties>
</file>